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Source Sans 3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20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2384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20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-2-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5.svg"/><Relationship Id="rId5" Type="http://schemas.openxmlformats.org/officeDocument/2006/relationships/image" Target="../media/image-2-3.svg"/><Relationship Id="rId4" Type="http://schemas.openxmlformats.org/officeDocument/2006/relationships/image" Target="../media/image4.png"/><Relationship Id="rId9" Type="http://schemas.openxmlformats.org/officeDocument/2006/relationships/image" Target="../media/image-2-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043357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IoT Air Quality Monitoring System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863798" y="4816078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end-to-end solution for real-time environmental monitoring.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60700" y="819626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Android Mobile Application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3773844" y="1908869"/>
            <a:ext cx="668289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mobile app provides a user-friendly interface for monitoring and control.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3348112" y="3188073"/>
            <a:ext cx="741640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3317632" y="3188073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3716849" y="3465370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Live Sensor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716849" y="3964004"/>
            <a:ext cx="67703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Fetches and displays PM, temperature, humidity, and air quality text via REST API.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3348112" y="5228447"/>
            <a:ext cx="7416403" cy="1793558"/>
          </a:xfrm>
          <a:prstGeom prst="roundRect">
            <a:avLst>
              <a:gd name="adj" fmla="val 8157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317632" y="5228447"/>
            <a:ext cx="121920" cy="1793558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3716849" y="550574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LED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3716849" y="6004378"/>
            <a:ext cx="677037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Sends ON/OFF commands to Node-RED, which then publishes to the ESP32 via MQTT.</a:t>
            </a:r>
            <a:endParaRPr lang="en-US" sz="1900" dirty="0"/>
          </a:p>
        </p:txBody>
      </p:sp>
      <p:sp>
        <p:nvSpPr>
          <p:cNvPr id="13" name="Rectangle 12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06019" y="1158204"/>
            <a:ext cx="8117502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&amp; Future </a:t>
            </a:r>
            <a:r>
              <a:rPr lang="en-US" sz="3600" b="1" dirty="0" smtClean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Enhancements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1113639" y="1783602"/>
            <a:ext cx="9897073" cy="202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scalable, modular, real-time IoT system for smart cities and indoor monitoring.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1106019" y="2561855"/>
            <a:ext cx="1634609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Advantages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1106019" y="4748413"/>
            <a:ext cx="1841659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Enhancements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113639" y="5263500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Cloud Hosting (AWS/Azure)</a:t>
            </a: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1113639" y="5658431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 Authentication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1113639" y="6053362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Push Notifications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1106019" y="6448293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Additional Sensors (CO2, VOC)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885891" y="75755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3"/>
          <p:cNvSpPr/>
          <p:nvPr/>
        </p:nvSpPr>
        <p:spPr>
          <a:xfrm>
            <a:off x="1106019" y="3055133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Scalable &amp; Modular</a:t>
            </a:r>
            <a:endParaRPr lang="en-US" dirty="0"/>
          </a:p>
        </p:txBody>
      </p:sp>
      <p:sp>
        <p:nvSpPr>
          <p:cNvPr id="17" name="Text 4"/>
          <p:cNvSpPr/>
          <p:nvPr/>
        </p:nvSpPr>
        <p:spPr>
          <a:xfrm>
            <a:off x="1106019" y="3546741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Monitoring</a:t>
            </a:r>
            <a:endParaRPr lang="en-US" dirty="0"/>
          </a:p>
        </p:txBody>
      </p:sp>
      <p:sp>
        <p:nvSpPr>
          <p:cNvPr id="18" name="Text 5"/>
          <p:cNvSpPr/>
          <p:nvPr/>
        </p:nvSpPr>
        <p:spPr>
          <a:xfrm>
            <a:off x="1106019" y="4014370"/>
            <a:ext cx="6660594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Smart City &amp; Indoor Applications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799" y="436501"/>
            <a:ext cx="3398758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Overview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09799" y="990412"/>
            <a:ext cx="8097203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uses an ESP32 to monitor air quality, store data, visualize trends, and </a:t>
            </a:r>
            <a:endParaRPr lang="en-US" sz="1600" dirty="0" smtClean="0">
              <a:solidFill>
                <a:srgbClr val="3D3838"/>
              </a:solidFill>
              <a:latin typeface="Source Sans 3" pitchFamily="34" charset="0"/>
              <a:ea typeface="Source Sans 3" pitchFamily="34" charset="-122"/>
              <a:cs typeface="Source Sans 3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1600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 </a:t>
            </a: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remote control.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009799" y="1564243"/>
            <a:ext cx="8097203" cy="1423511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6" name="Shape 3"/>
          <p:cNvSpPr/>
          <p:nvPr/>
        </p:nvSpPr>
        <p:spPr>
          <a:xfrm>
            <a:off x="6159341" y="1713786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2D2E34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282690" y="1837134"/>
            <a:ext cx="201811" cy="20181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9341" y="2311956"/>
            <a:ext cx="1956673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ESP32 Microcontroller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159341" y="2613898"/>
            <a:ext cx="779811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Core data collection and control.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6009799" y="3137297"/>
            <a:ext cx="8097203" cy="1423511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1" name="Shape 7"/>
          <p:cNvSpPr/>
          <p:nvPr/>
        </p:nvSpPr>
        <p:spPr>
          <a:xfrm>
            <a:off x="6159341" y="3286839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2D2E34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282690" y="3410188"/>
            <a:ext cx="201811" cy="20181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59341" y="3885009"/>
            <a:ext cx="1699379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InfluxDB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159341" y="4186952"/>
            <a:ext cx="779811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Time-series data storage.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009799" y="4710351"/>
            <a:ext cx="8097203" cy="1423511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16" name="Shape 11"/>
          <p:cNvSpPr/>
          <p:nvPr/>
        </p:nvSpPr>
        <p:spPr>
          <a:xfrm>
            <a:off x="6159341" y="4859893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2D2E34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282690" y="4983242"/>
            <a:ext cx="201811" cy="20181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59341" y="5458063"/>
            <a:ext cx="1699379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Grafana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159341" y="5760006"/>
            <a:ext cx="779811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visualization dashboards.</a:t>
            </a:r>
            <a:endParaRPr lang="en-US" sz="1400" dirty="0"/>
          </a:p>
        </p:txBody>
      </p:sp>
      <p:sp>
        <p:nvSpPr>
          <p:cNvPr id="20" name="Shape 14"/>
          <p:cNvSpPr/>
          <p:nvPr/>
        </p:nvSpPr>
        <p:spPr>
          <a:xfrm>
            <a:off x="6009799" y="6283404"/>
            <a:ext cx="8097203" cy="1423511"/>
          </a:xfrm>
          <a:prstGeom prst="roundRect">
            <a:avLst>
              <a:gd name="adj" fmla="val 1576"/>
            </a:avLst>
          </a:prstGeom>
          <a:solidFill>
            <a:srgbClr val="F2EEEE"/>
          </a:solidFill>
          <a:ln/>
        </p:spPr>
      </p:sp>
      <p:sp>
        <p:nvSpPr>
          <p:cNvPr id="21" name="Shape 15"/>
          <p:cNvSpPr/>
          <p:nvPr/>
        </p:nvSpPr>
        <p:spPr>
          <a:xfrm>
            <a:off x="6159341" y="6432947"/>
            <a:ext cx="448628" cy="448628"/>
          </a:xfrm>
          <a:prstGeom prst="roundRect">
            <a:avLst>
              <a:gd name="adj" fmla="val 20380105"/>
            </a:avLst>
          </a:prstGeom>
          <a:solidFill>
            <a:srgbClr val="2D2E34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282690" y="6556296"/>
            <a:ext cx="201811" cy="20181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159341" y="7031117"/>
            <a:ext cx="1699379" cy="212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Android App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6159341" y="7333059"/>
            <a:ext cx="779811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Remote control and data access.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203" y="527566"/>
            <a:ext cx="7203043" cy="544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Architecture: Data Flow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70203" y="1229727"/>
            <a:ext cx="13289994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Sensors collect data, ESP32 publishes via MQTT, Node-RED processes, InfluxDB stores, and Grafana visualizes.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3" y="1957149"/>
            <a:ext cx="957501" cy="11489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9156" y="2148602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819156" y="2535555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 environmental data.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03" y="3106103"/>
            <a:ext cx="957501" cy="11489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9156" y="3297555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ESP32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819156" y="3684508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Publishes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data via MQTT.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03" y="4255056"/>
            <a:ext cx="957501" cy="11489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9156" y="4446508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Node-RED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1819156" y="4833461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Aggregates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processes data.</a:t>
            </a:r>
            <a:endParaRPr lang="en-US" sz="15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03" y="5404009"/>
            <a:ext cx="957501" cy="11489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9156" y="5595461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InfluxDB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1819156" y="5982414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time-series data.</a:t>
            </a:r>
            <a:endParaRPr lang="en-US" sz="15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203" y="6552962"/>
            <a:ext cx="957501" cy="114895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9156" y="6744414"/>
            <a:ext cx="2176105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Grafana</a:t>
            </a:r>
            <a:endParaRPr lang="en-US" dirty="0"/>
          </a:p>
        </p:txBody>
      </p:sp>
      <p:sp>
        <p:nvSpPr>
          <p:cNvPr id="18" name="Text 11"/>
          <p:cNvSpPr/>
          <p:nvPr/>
        </p:nvSpPr>
        <p:spPr>
          <a:xfrm>
            <a:off x="1819156" y="7131368"/>
            <a:ext cx="12141041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Visualizes trends.</a:t>
            </a:r>
            <a:endParaRPr lang="en-US" sz="1500" dirty="0"/>
          </a:p>
        </p:txBody>
      </p:sp>
      <p:sp>
        <p:nvSpPr>
          <p:cNvPr id="19" name="Rectangle 18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99913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Technologies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7" y="2099575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robust stack ensures real-time monitoring and control.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793" y="3626287"/>
            <a:ext cx="1576626" cy="987266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825" y="3626287"/>
            <a:ext cx="1576626" cy="98726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856" y="3626287"/>
            <a:ext cx="1576626" cy="987266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6887" y="3626287"/>
            <a:ext cx="1576626" cy="987266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0918" y="3626287"/>
            <a:ext cx="1576626" cy="987266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950" y="3626287"/>
            <a:ext cx="1576626" cy="987266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8981" y="3626287"/>
            <a:ext cx="1576626" cy="987266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9872" y="4810958"/>
            <a:ext cx="1576626" cy="987266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3903" y="4810958"/>
            <a:ext cx="1576626" cy="987266"/>
          </a:xfrm>
          <a:prstGeom prst="rect">
            <a:avLst/>
          </a:prstGeom>
        </p:spPr>
      </p:pic>
      <p:sp>
        <p:nvSpPr>
          <p:cNvPr id="13" name="Text 2"/>
          <p:cNvSpPr/>
          <p:nvPr/>
        </p:nvSpPr>
        <p:spPr>
          <a:xfrm>
            <a:off x="863798" y="6233993"/>
            <a:ext cx="129028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From microcontrollers to containerization, each component plays a vital role.</a:t>
            </a:r>
            <a:endParaRPr lang="en-US" sz="1900" dirty="0"/>
          </a:p>
        </p:txBody>
      </p:sp>
      <p:sp>
        <p:nvSpPr>
          <p:cNvPr id="14" name="Rectangle 13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2480" y="824855"/>
            <a:ext cx="4358045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Components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823793" y="1942027"/>
            <a:ext cx="206633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ESP32 Microcontroller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07441" y="2268435"/>
            <a:ext cx="6569869" cy="132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Reads sensor </a:t>
            </a: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</a:t>
            </a: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onnects </a:t>
            </a: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</a:t>
            </a: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Wi-Fi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</a:t>
            </a: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ublishes </a:t>
            </a: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via </a:t>
            </a: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MQTT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Listens </a:t>
            </a: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LED commands.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63527" y="4158827"/>
            <a:ext cx="1795224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Sensors &amp; Actuator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23794" y="4577446"/>
            <a:ext cx="6569869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DHT11: Temperature &amp; Humidity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3793" y="4978915"/>
            <a:ext cx="6569869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HM330X: Particulate Matter (PM1.0, PM2.5, PM10)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7441" y="5380384"/>
            <a:ext cx="6569869" cy="236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LED at Pin 21: Controlled via MQTT (ON/OFF)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9128" y="685959"/>
            <a:ext cx="3349371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3600" b="1" dirty="0" smtClean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Node-Red Flow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64" y="1518975"/>
            <a:ext cx="7641901" cy="624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2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66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1829" y="452080"/>
            <a:ext cx="4647843" cy="467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ESP32 Firmware Design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061829" y="1165741"/>
            <a:ext cx="799314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ESP32 handles Wi-Fi, MQTT communication, sensor data processing, and LED control.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061829" y="1843802"/>
            <a:ext cx="7993142" cy="1176933"/>
          </a:xfrm>
          <a:prstGeom prst="roundRect">
            <a:avLst>
              <a:gd name="adj" fmla="val 9323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061829" y="1820942"/>
            <a:ext cx="7993142" cy="91440"/>
          </a:xfrm>
          <a:prstGeom prst="roundRect">
            <a:avLst>
              <a:gd name="adj" fmla="val 26974"/>
            </a:avLst>
          </a:prstGeom>
          <a:solidFill>
            <a:srgbClr val="2D2E34"/>
          </a:solidFill>
          <a:ln/>
        </p:spPr>
      </p:sp>
      <p:sp>
        <p:nvSpPr>
          <p:cNvPr id="7" name="Shape 4"/>
          <p:cNvSpPr/>
          <p:nvPr/>
        </p:nvSpPr>
        <p:spPr>
          <a:xfrm>
            <a:off x="9811762" y="1597223"/>
            <a:ext cx="493276" cy="493276"/>
          </a:xfrm>
          <a:prstGeom prst="roundRect">
            <a:avLst>
              <a:gd name="adj" fmla="val 185373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9959757" y="1720572"/>
            <a:ext cx="19728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1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249114" y="2254806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Wi-Fi &amp; MQTT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6249114" y="2586871"/>
            <a:ext cx="7618571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Connects to network, publishes sensor data, subscribes to LED commands.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61829" y="3431738"/>
            <a:ext cx="7993142" cy="1176933"/>
          </a:xfrm>
          <a:prstGeom prst="roundRect">
            <a:avLst>
              <a:gd name="adj" fmla="val 9323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061829" y="3408878"/>
            <a:ext cx="7993142" cy="91440"/>
          </a:xfrm>
          <a:prstGeom prst="roundRect">
            <a:avLst>
              <a:gd name="adj" fmla="val 26974"/>
            </a:avLst>
          </a:prstGeom>
          <a:solidFill>
            <a:srgbClr val="2D2E34"/>
          </a:solidFill>
          <a:ln/>
        </p:spPr>
      </p:sp>
      <p:sp>
        <p:nvSpPr>
          <p:cNvPr id="13" name="Shape 10"/>
          <p:cNvSpPr/>
          <p:nvPr/>
        </p:nvSpPr>
        <p:spPr>
          <a:xfrm>
            <a:off x="9811762" y="3185160"/>
            <a:ext cx="493276" cy="493276"/>
          </a:xfrm>
          <a:prstGeom prst="roundRect">
            <a:avLst>
              <a:gd name="adj" fmla="val 185373"/>
            </a:avLst>
          </a:prstGeom>
          <a:solidFill>
            <a:srgbClr val="2D2E34"/>
          </a:solidFill>
          <a:ln/>
        </p:spPr>
      </p:sp>
      <p:sp>
        <p:nvSpPr>
          <p:cNvPr id="14" name="Text 11"/>
          <p:cNvSpPr/>
          <p:nvPr/>
        </p:nvSpPr>
        <p:spPr>
          <a:xfrm>
            <a:off x="9959757" y="3308509"/>
            <a:ext cx="19728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2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249114" y="3842742"/>
            <a:ext cx="2315051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 Data Processing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49114" y="4174808"/>
            <a:ext cx="7618571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Reads PM and DHT11 data, publishes every 5 seconds.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061829" y="5019675"/>
            <a:ext cx="7993142" cy="1176933"/>
          </a:xfrm>
          <a:prstGeom prst="roundRect">
            <a:avLst>
              <a:gd name="adj" fmla="val 9323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061829" y="4996815"/>
            <a:ext cx="7993142" cy="91440"/>
          </a:xfrm>
          <a:prstGeom prst="roundRect">
            <a:avLst>
              <a:gd name="adj" fmla="val 26974"/>
            </a:avLst>
          </a:prstGeom>
          <a:solidFill>
            <a:srgbClr val="2D2E34"/>
          </a:solidFill>
          <a:ln/>
        </p:spPr>
      </p:sp>
      <p:sp>
        <p:nvSpPr>
          <p:cNvPr id="19" name="Shape 16"/>
          <p:cNvSpPr/>
          <p:nvPr/>
        </p:nvSpPr>
        <p:spPr>
          <a:xfrm>
            <a:off x="9811762" y="4773097"/>
            <a:ext cx="493276" cy="493276"/>
          </a:xfrm>
          <a:prstGeom prst="roundRect">
            <a:avLst>
              <a:gd name="adj" fmla="val 185373"/>
            </a:avLst>
          </a:prstGeom>
          <a:solidFill>
            <a:srgbClr val="2D2E34"/>
          </a:solidFill>
          <a:ln/>
        </p:spPr>
      </p:sp>
      <p:sp>
        <p:nvSpPr>
          <p:cNvPr id="20" name="Text 17"/>
          <p:cNvSpPr/>
          <p:nvPr/>
        </p:nvSpPr>
        <p:spPr>
          <a:xfrm>
            <a:off x="9959757" y="4896445"/>
            <a:ext cx="19728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3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49114" y="5430679"/>
            <a:ext cx="2393037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Air Quality Classification</a:t>
            </a:r>
            <a:endParaRPr lang="en-US" dirty="0"/>
          </a:p>
        </p:txBody>
      </p:sp>
      <p:sp>
        <p:nvSpPr>
          <p:cNvPr id="22" name="Text 19"/>
          <p:cNvSpPr/>
          <p:nvPr/>
        </p:nvSpPr>
        <p:spPr>
          <a:xfrm>
            <a:off x="6249114" y="5762744"/>
            <a:ext cx="7618571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Categorizes PM2.5 levels: GOOD, MODERATE, UNHEALTHY, DANGEROUS.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061829" y="6607612"/>
            <a:ext cx="7993142" cy="1176933"/>
          </a:xfrm>
          <a:prstGeom prst="roundRect">
            <a:avLst>
              <a:gd name="adj" fmla="val 9323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6061829" y="6584752"/>
            <a:ext cx="7993142" cy="91440"/>
          </a:xfrm>
          <a:prstGeom prst="roundRect">
            <a:avLst>
              <a:gd name="adj" fmla="val 26974"/>
            </a:avLst>
          </a:prstGeom>
          <a:solidFill>
            <a:srgbClr val="2D2E34"/>
          </a:solidFill>
          <a:ln/>
        </p:spPr>
      </p:sp>
      <p:sp>
        <p:nvSpPr>
          <p:cNvPr id="25" name="Shape 22"/>
          <p:cNvSpPr/>
          <p:nvPr/>
        </p:nvSpPr>
        <p:spPr>
          <a:xfrm>
            <a:off x="9811762" y="6361033"/>
            <a:ext cx="493276" cy="493276"/>
          </a:xfrm>
          <a:prstGeom prst="roundRect">
            <a:avLst>
              <a:gd name="adj" fmla="val 185373"/>
            </a:avLst>
          </a:prstGeom>
          <a:solidFill>
            <a:srgbClr val="2D2E34"/>
          </a:solidFill>
          <a:ln/>
        </p:spPr>
      </p:sp>
      <p:sp>
        <p:nvSpPr>
          <p:cNvPr id="26" name="Text 23"/>
          <p:cNvSpPr/>
          <p:nvPr/>
        </p:nvSpPr>
        <p:spPr>
          <a:xfrm>
            <a:off x="9959757" y="6484382"/>
            <a:ext cx="19728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 smtClean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4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6249114" y="7018615"/>
            <a:ext cx="1868448" cy="233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LED Control Logic</a:t>
            </a:r>
            <a:endParaRPr lang="en-US" dirty="0"/>
          </a:p>
        </p:txBody>
      </p:sp>
      <p:sp>
        <p:nvSpPr>
          <p:cNvPr id="28" name="Text 25"/>
          <p:cNvSpPr/>
          <p:nvPr/>
        </p:nvSpPr>
        <p:spPr>
          <a:xfrm>
            <a:off x="6249114" y="7350681"/>
            <a:ext cx="7618571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Switches LED ON/OFF based on MQTT messages from Node-RED.</a:t>
            </a:r>
            <a:endParaRPr lang="en-US" sz="1600" dirty="0"/>
          </a:p>
        </p:txBody>
      </p:sp>
      <p:sp>
        <p:nvSpPr>
          <p:cNvPr id="29" name="Rectangle 28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002" y="928807"/>
            <a:ext cx="7579995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Node-RED: Data Processing &amp; Automation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82002" y="2533412"/>
            <a:ext cx="7579995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Node-RED orchestrates data flow, calculates air quality, and manages LED control.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782002" y="3455075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82002" y="3804285"/>
            <a:ext cx="3678317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7" name="Text 4"/>
          <p:cNvSpPr/>
          <p:nvPr/>
        </p:nvSpPr>
        <p:spPr>
          <a:xfrm>
            <a:off x="782002" y="3976926"/>
            <a:ext cx="253912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Sensor Data Flow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82002" y="4428411"/>
            <a:ext cx="3678317" cy="100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Subscribes to MQTT, aggregates data, calculates air quality, stores in InfluxDB.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683681" y="3455075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681" y="3804285"/>
            <a:ext cx="3678317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4683681" y="3976926"/>
            <a:ext cx="2539127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LED Control Flow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4683681" y="4428411"/>
            <a:ext cx="3678317" cy="1005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Mobile app sends HTTP POST, Node-RED publishes to MQTT, ESP32 controls LED.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82002" y="5824776"/>
            <a:ext cx="223361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82002" y="6173986"/>
            <a:ext cx="7579995" cy="30480"/>
          </a:xfrm>
          <a:prstGeom prst="rect">
            <a:avLst/>
          </a:prstGeom>
          <a:solidFill>
            <a:srgbClr val="2D2E34"/>
          </a:solidFill>
          <a:ln/>
        </p:spPr>
      </p:sp>
      <p:sp>
        <p:nvSpPr>
          <p:cNvPr id="15" name="Text 12"/>
          <p:cNvSpPr/>
          <p:nvPr/>
        </p:nvSpPr>
        <p:spPr>
          <a:xfrm>
            <a:off x="782002" y="6346627"/>
            <a:ext cx="258544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Dashboard Buttons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82002" y="6798112"/>
            <a:ext cx="7579995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Node-RED dashboard allows direct LED ON/OFF control via MQTT.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50083" y="947100"/>
            <a:ext cx="567856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Storage &amp; Visualization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72624" y="2045660"/>
            <a:ext cx="3154918" cy="849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InfluxDB: </a:t>
            </a:r>
            <a:endParaRPr lang="en-US" sz="3200" b="1" dirty="0" smtClean="0">
              <a:solidFill>
                <a:srgbClr val="000000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Time-Series Database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1272624" y="3420209"/>
            <a:ext cx="4584166" cy="1562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Stores air quality measurements including PM1.0, PM2.5, PM10, Temperature, Humidity, and Air Quality Level.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604151" y="1975446"/>
            <a:ext cx="3110746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Grafana: </a:t>
            </a:r>
            <a:endParaRPr lang="en-US" sz="3200" b="1" dirty="0" smtClean="0">
              <a:solidFill>
                <a:srgbClr val="000000"/>
              </a:solidFill>
              <a:latin typeface="Montserrat Bold" pitchFamily="34" charset="0"/>
              <a:ea typeface="Montserrat Bold" pitchFamily="34" charset="-122"/>
              <a:cs typeface="Montserrat Bold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</a:t>
            </a: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Dashboards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7604151" y="3420209"/>
            <a:ext cx="6519982" cy="2106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Visualizes historical and live trends for PM, temperature, humidity, and air quality, aiding environmental analysis.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2758569" y="7760705"/>
            <a:ext cx="1775012" cy="425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505</Words>
  <Application>Microsoft Office PowerPoint</Application>
  <PresentationFormat>Custom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 Bold</vt:lpstr>
      <vt:lpstr>Arial</vt:lpstr>
      <vt:lpstr>Calibri</vt:lpstr>
      <vt:lpstr>Source Sans 3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HANZALLAH</cp:lastModifiedBy>
  <cp:revision>5</cp:revision>
  <dcterms:created xsi:type="dcterms:W3CDTF">2025-12-17T08:09:04Z</dcterms:created>
  <dcterms:modified xsi:type="dcterms:W3CDTF">2025-12-17T08:38:25Z</dcterms:modified>
</cp:coreProperties>
</file>